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68" r:id="rId4"/>
    <p:sldId id="269" r:id="rId5"/>
    <p:sldId id="272" r:id="rId6"/>
    <p:sldId id="27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67" autoAdjust="0"/>
    <p:restoredTop sz="94660"/>
  </p:normalViewPr>
  <p:slideViewPr>
    <p:cSldViewPr snapToGrid="0">
      <p:cViewPr varScale="1">
        <p:scale>
          <a:sx n="84" d="100"/>
          <a:sy n="84" d="100"/>
        </p:scale>
        <p:origin x="-90" y="-5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33867"/>
  <ax:ocxPr ax:name="_cy" ax:value="4269"/>
  <ax:ocxPr ax:name="FlashVars" ax:value=""/>
  <ax:ocxPr ax:name="Movie" ax:value="C:\Users\mnicholas\Desktop\MN Files new/Creating.swf"/>
  <ax:ocxPr ax:name="Src" ax:value="C:\Users\mnicholas\Desktop\MN Files new/Creating.swf"/>
  <ax:ocxPr ax:name="WMode" ax:value="Window"/>
  <ax:ocxPr ax:name="Play" ax:value="0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3801"/>
  <ax:ocxPr ax:name="_cy" ax:value="9847"/>
  <ax:ocxPr ax:name="FlashVars" ax:value=""/>
  <ax:ocxPr ax:name="Movie" ax:value="C:\Users\mnicholas\Desktop\MN Files new/Creating2.swf"/>
  <ax:ocxPr ax:name="Src" ax:value="C:\Users\mnicholas\Desktop\MN Files new/Creating2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33867"/>
  <ax:ocxPr ax:name="_cy" ax:value="4269"/>
  <ax:ocxPr ax:name="FlashVars" ax:value=""/>
  <ax:ocxPr ax:name="Movie" ax:value="C:\Users\mnicholas\Desktop\MN Files new/Creating.swf"/>
  <ax:ocxPr ax:name="Src" ax:value="C:\Users\mnicholas\Desktop\MN Files new/Creating.swf"/>
  <ax:ocxPr ax:name="WMode" ax:value="Window"/>
  <ax:ocxPr ax:name="Play" ax:value="0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3801"/>
  <ax:ocxPr ax:name="_cy" ax:value="12762"/>
  <ax:ocxPr ax:name="FlashVars" ax:value=""/>
  <ax:ocxPr ax:name="Movie" ax:value="C:\Users\mnicholas\Desktop\MN Files new/Creating2.swf"/>
  <ax:ocxPr ax:name="Src" ax:value="C:\Users\mnicholas\Desktop\MN Files new/Creating2.swf"/>
  <ax:ocxPr ax:name="WMode" ax:value="Window"/>
  <ax:ocxPr ax:name="Play" ax:value="-1"/>
  <ax:ocxPr ax:name="Loop" ax:value="-1"/>
  <ax:ocxPr ax:name="Quality" ax:value="High"/>
  <ax:ocxPr ax:name="SAlign" ax:value=""/>
  <ax:ocxPr ax:name="Menu" ax:value="-1"/>
  <ax:ocxPr ax:name="Base" ax:value=""/>
  <ax:ocxPr ax:name="AllowScriptAccess" ax:value=""/>
  <ax:ocxPr ax:name="Scale" ax:value="ShowAll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6311" y="3571523"/>
            <a:ext cx="10274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FFFF00"/>
                </a:solidFill>
              </a:rPr>
              <a:t>www.icteismn.wikispaces.com</a:t>
            </a:r>
            <a:endParaRPr lang="en-GB" sz="40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526591"/>
            <a:ext cx="12192000" cy="206210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GRADE - 10</a:t>
            </a:r>
          </a:p>
          <a:p>
            <a:pPr algn="ctr"/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PROJECT 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-1</a:t>
            </a:r>
            <a:endParaRPr lang="en-US" sz="40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ndy Square BTN Striped" pitchFamily="34" charset="0"/>
              </a:rPr>
              <a:t>Data Collection and Dispatch System</a:t>
            </a:r>
            <a:endParaRPr lang="en-US" sz="4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ndy Square BTN Striped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66888" y="4436532"/>
            <a:ext cx="4555067" cy="22464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800" dirty="0" smtClean="0">
              <a:latin typeface="Candy Square BTN Striped" pitchFamily="34" charset="0"/>
            </a:endParaRPr>
          </a:p>
          <a:p>
            <a:pPr algn="ctr"/>
            <a:r>
              <a:rPr lang="en-GB" sz="2800" b="1" dirty="0" smtClean="0">
                <a:solidFill>
                  <a:srgbClr val="00B050"/>
                </a:solidFill>
                <a:latin typeface="Candy Square BTN Striped" pitchFamily="34" charset="0"/>
              </a:rPr>
              <a:t>Global Context:</a:t>
            </a:r>
          </a:p>
          <a:p>
            <a:pPr algn="ctr"/>
            <a:r>
              <a:rPr lang="en-GB" sz="2800" b="1" dirty="0" smtClean="0">
                <a:solidFill>
                  <a:srgbClr val="002060"/>
                </a:solidFill>
                <a:latin typeface="Candy Square BTN Striped" pitchFamily="34" charset="0"/>
              </a:rPr>
              <a:t>Scientific </a:t>
            </a:r>
            <a:r>
              <a:rPr lang="en-GB" sz="2800" b="1" dirty="0" smtClean="0">
                <a:solidFill>
                  <a:srgbClr val="002060"/>
                </a:solidFill>
                <a:latin typeface="Candy Square BTN Striped" pitchFamily="34" charset="0"/>
              </a:rPr>
              <a:t>and technical Innovation</a:t>
            </a:r>
            <a:endParaRPr lang="en-US" sz="2800" b="1" dirty="0" smtClean="0">
              <a:solidFill>
                <a:srgbClr val="002060"/>
              </a:solidFill>
              <a:latin typeface="Candy Square BTN Striped" pitchFamily="34" charset="0"/>
            </a:endParaRPr>
          </a:p>
          <a:p>
            <a:pPr algn="ctr"/>
            <a:endParaRPr lang="en-GB" sz="2800" dirty="0" smtClean="0">
              <a:latin typeface="Candy Square BTN Striped" pitchFamily="34" charset="0"/>
            </a:endParaRPr>
          </a:p>
          <a:p>
            <a:pPr algn="ctr"/>
            <a:endParaRPr lang="en-GB" sz="2800" dirty="0" smtClean="0">
              <a:latin typeface="Candy Square BTN Striped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85088" y="4365978"/>
            <a:ext cx="5071534" cy="223802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rgbClr val="00B050"/>
                </a:solidFill>
                <a:latin typeface="Candy Square BTN Striped" pitchFamily="34" charset="0"/>
              </a:rPr>
              <a:t>Approaches to Learning</a:t>
            </a:r>
          </a:p>
          <a:p>
            <a:pPr marL="285750" indent="-285750">
              <a:buFontTx/>
              <a:buChar char="-"/>
            </a:pPr>
            <a:r>
              <a:rPr lang="en-GB" sz="2800" b="1" dirty="0" smtClean="0">
                <a:solidFill>
                  <a:srgbClr val="002060"/>
                </a:solidFill>
                <a:latin typeface="Candy Square BTN Striped" pitchFamily="34" charset="0"/>
              </a:rPr>
              <a:t>Organisation</a:t>
            </a:r>
          </a:p>
          <a:p>
            <a:pPr marL="285750" indent="-285750">
              <a:buFontTx/>
              <a:buChar char="-"/>
            </a:pPr>
            <a:r>
              <a:rPr lang="en-GB" sz="2800" b="1" dirty="0" smtClean="0">
                <a:solidFill>
                  <a:srgbClr val="002060"/>
                </a:solidFill>
                <a:latin typeface="Candy Square BTN Striped" pitchFamily="34" charset="0"/>
              </a:rPr>
              <a:t>Communication </a:t>
            </a:r>
          </a:p>
          <a:p>
            <a:pPr marL="285750" indent="-285750">
              <a:buFontTx/>
              <a:buChar char="-"/>
            </a:pPr>
            <a:r>
              <a:rPr lang="en-GB" sz="2800" b="1" dirty="0" smtClean="0">
                <a:solidFill>
                  <a:srgbClr val="002060"/>
                </a:solidFill>
                <a:latin typeface="Candy Square BTN Striped" pitchFamily="34" charset="0"/>
              </a:rPr>
              <a:t>Information Literacy</a:t>
            </a:r>
          </a:p>
          <a:p>
            <a:pPr marL="285750" indent="-285750">
              <a:buFontTx/>
              <a:buChar char="-"/>
            </a:pPr>
            <a:r>
              <a:rPr lang="en-GB" sz="2800" b="1" dirty="0" smtClean="0">
                <a:solidFill>
                  <a:srgbClr val="002060"/>
                </a:solidFill>
                <a:latin typeface="Candy Square BTN Striped" pitchFamily="34" charset="0"/>
              </a:rPr>
              <a:t>Thinking</a:t>
            </a:r>
          </a:p>
        </p:txBody>
      </p:sp>
    </p:spTree>
    <p:controls>
      <p:control spid="1026" name="ShockwaveFlash1" r:id="rId2" imgW="12192037" imgH="1535035"/>
    </p:controls>
    <p:extLst>
      <p:ext uri="{BB962C8B-B14F-4D97-AF65-F5344CB8AC3E}">
        <p14:creationId xmlns:p14="http://schemas.microsoft.com/office/powerpoint/2010/main" xmlns="" val="85116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389511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3200" b="1" dirty="0" smtClean="0">
                <a:solidFill>
                  <a:srgbClr val="FFFF00"/>
                </a:solidFill>
                <a:latin typeface="Candy Square BTN Striped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CRITERION – C – CREATING </a:t>
            </a:r>
            <a:r>
              <a:rPr lang="en-GB" sz="3200" b="1" dirty="0" smtClean="0">
                <a:solidFill>
                  <a:srgbClr val="FFFF00"/>
                </a:solidFill>
                <a:latin typeface="Candy Square BTN Striped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 </a:t>
            </a:r>
            <a:r>
              <a:rPr lang="en-GB" sz="2800" b="1" dirty="0" smtClean="0">
                <a:solidFill>
                  <a:srgbClr val="FFFF00"/>
                </a:solidFill>
                <a:latin typeface="Candy Square BTN Striped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</a:t>
            </a:r>
            <a:endParaRPr lang="en-US" sz="3600" b="1" dirty="0">
              <a:solidFill>
                <a:srgbClr val="FFFF00"/>
              </a:solidFill>
              <a:effectLst/>
              <a:latin typeface="Candy Square BTN Striped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316" y="2666555"/>
            <a:ext cx="11737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Planning is a crucial part of the whole design process.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316" y="3259635"/>
            <a:ext cx="10474923" cy="30469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You should have a:</a:t>
            </a:r>
            <a:r>
              <a:rPr lang="en-US" sz="3200" dirty="0">
                <a:solidFill>
                  <a:srgbClr val="002060"/>
                </a:solidFill>
              </a:rPr>
              <a:t/>
            </a:r>
            <a:br>
              <a:rPr lang="en-US" sz="3200" dirty="0">
                <a:solidFill>
                  <a:srgbClr val="002060"/>
                </a:solidFill>
              </a:rPr>
            </a:br>
            <a:r>
              <a:rPr lang="en-US" sz="3200" dirty="0">
                <a:solidFill>
                  <a:srgbClr val="002060"/>
                </a:solidFill>
              </a:rPr>
              <a:t/>
            </a:r>
            <a:br>
              <a:rPr lang="en-US" sz="3200" dirty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Production Plan</a:t>
            </a:r>
            <a:r>
              <a:rPr lang="en-US" sz="3200" dirty="0">
                <a:solidFill>
                  <a:srgbClr val="002060"/>
                </a:solidFill>
                <a:latin typeface="arial" panose="020B0604020202020204" pitchFamily="34" charset="0"/>
              </a:rPr>
              <a:t>:</a:t>
            </a:r>
            <a:r>
              <a:rPr lang="en-US" sz="3200" dirty="0">
                <a:solidFill>
                  <a:srgbClr val="002060"/>
                </a:solidFill>
              </a:rPr>
              <a:t/>
            </a:r>
            <a:br>
              <a:rPr lang="en-US" sz="3200" dirty="0">
                <a:solidFill>
                  <a:srgbClr val="002060"/>
                </a:solidFill>
              </a:rPr>
            </a:br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Step by step </a:t>
            </a: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detailed guide </a:t>
            </a:r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for creating </a:t>
            </a:r>
            <a:r>
              <a:rPr lang="en-US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that</a:t>
            </a:r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 could be </a:t>
            </a: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followed. </a:t>
            </a:r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 </a:t>
            </a:r>
            <a:r>
              <a:rPr lang="en-US" sz="3200" dirty="0">
                <a:solidFill>
                  <a:srgbClr val="002060"/>
                </a:solidFill>
              </a:rPr>
              <a:t/>
            </a:r>
            <a:br>
              <a:rPr lang="en-US" sz="3200" dirty="0">
                <a:solidFill>
                  <a:srgbClr val="002060"/>
                </a:solidFill>
              </a:rPr>
            </a:b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Indicate </a:t>
            </a:r>
            <a:r>
              <a:rPr 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tools/equipment/skills needed</a:t>
            </a:r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  <a:endParaRPr lang="en-US" sz="3200" b="0" i="0" dirty="0"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2" descr="https://encrypted-tbn1.gstatic.com/images?q=tbn:ANd9GcTYxGNIsIlZqJ-OVZcfW0lUB9VwkQ1bhJdllgEZ80dBQ7snoC8tP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46833" y="1790700"/>
            <a:ext cx="2685306" cy="420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1089899"/>
            <a:ext cx="11737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Before you get started to create the solution you must :</a:t>
            </a:r>
          </a:p>
          <a:p>
            <a:r>
              <a:rPr lang="en-US" sz="2400" b="1" dirty="0" smtClean="0"/>
              <a:t>Construct </a:t>
            </a:r>
            <a:r>
              <a:rPr lang="en-US" sz="2400" b="1" dirty="0"/>
              <a:t>a detailed and logical plan, Record of </a:t>
            </a:r>
            <a:r>
              <a:rPr lang="en-US" sz="2400" b="1" dirty="0" smtClean="0"/>
              <a:t>tasks ,which </a:t>
            </a:r>
            <a:r>
              <a:rPr lang="en-US" sz="2400" b="1" dirty="0"/>
              <a:t>describes the efficient use of time and resources, sufficient for peers to be able to follow to create the </a:t>
            </a:r>
            <a:r>
              <a:rPr lang="en-US" sz="2400" b="1" dirty="0" smtClean="0"/>
              <a:t>solution</a:t>
            </a:r>
            <a:endParaRPr lang="en-GB" sz="2400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-406400" y="6306623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FFFF00"/>
                </a:solidFill>
              </a:rPr>
              <a:t>GLOBAL CONTEXT: </a:t>
            </a:r>
            <a:r>
              <a:rPr lang="en-GB" sz="2800" b="1" dirty="0" smtClean="0">
                <a:solidFill>
                  <a:srgbClr val="FFFF00"/>
                </a:solidFill>
                <a:latin typeface="Candy Square BTN Striped" pitchFamily="34" charset="0"/>
              </a:rPr>
              <a:t>Scientific and technical Innovation</a:t>
            </a:r>
            <a:endParaRPr lang="en-US" sz="2800" b="1" dirty="0" smtClean="0">
              <a:solidFill>
                <a:srgbClr val="FFFF00"/>
              </a:solidFill>
              <a:latin typeface="Candy Square BTN Striped" pitchFamily="34" charset="0"/>
            </a:endParaRPr>
          </a:p>
          <a:p>
            <a:pPr algn="ctr"/>
            <a:endParaRPr lang="en-GB" sz="2800" b="1" dirty="0" smtClean="0">
              <a:solidFill>
                <a:srgbClr val="FFFF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502400" y="-1"/>
            <a:ext cx="5689600" cy="10498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 smtClean="0">
              <a:solidFill>
                <a:srgbClr val="FFFF00"/>
              </a:solidFill>
              <a:latin typeface="Casper Light SF" pitchFamily="2" charset="0"/>
            </a:endParaRPr>
          </a:p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Casper Light SF" pitchFamily="2" charset="0"/>
              </a:rPr>
              <a:t>LQ: </a:t>
            </a:r>
            <a:r>
              <a:rPr lang="en-US" sz="1600" b="1" dirty="0" smtClean="0">
                <a:solidFill>
                  <a:srgbClr val="FFFF00"/>
                </a:solidFill>
                <a:latin typeface="Casper Light SF" pitchFamily="2" charset="0"/>
              </a:rPr>
              <a:t>Demonstrate how you can apply your skills in </a:t>
            </a:r>
            <a:r>
              <a:rPr lang="en-US" sz="1600" b="1" dirty="0" smtClean="0">
                <a:solidFill>
                  <a:srgbClr val="FFFF00"/>
                </a:solidFill>
                <a:latin typeface="Casper Light SF" pitchFamily="2" charset="0"/>
              </a:rPr>
              <a:t>using </a:t>
            </a:r>
            <a:r>
              <a:rPr lang="en-US" sz="1600" b="1" dirty="0" smtClean="0">
                <a:solidFill>
                  <a:srgbClr val="FFFF00"/>
                </a:solidFill>
                <a:latin typeface="Casper Light SF" pitchFamily="2" charset="0"/>
              </a:rPr>
              <a:t>database </a:t>
            </a:r>
            <a:r>
              <a:rPr lang="en-US" sz="1600" b="1" dirty="0" smtClean="0">
                <a:solidFill>
                  <a:srgbClr val="FFFF00"/>
                </a:solidFill>
                <a:latin typeface="Casper Light SF" pitchFamily="2" charset="0"/>
              </a:rPr>
              <a:t>software to create an effective product to </a:t>
            </a:r>
            <a:r>
              <a:rPr lang="en-US" sz="1600" b="1" dirty="0" smtClean="0">
                <a:solidFill>
                  <a:srgbClr val="FFFF00"/>
                </a:solidFill>
                <a:latin typeface="Casper Light SF" pitchFamily="2" charset="0"/>
              </a:rPr>
              <a:t>the problem identified?</a:t>
            </a:r>
            <a:endParaRPr lang="en-US" sz="1600" b="1" dirty="0" smtClean="0">
              <a:solidFill>
                <a:srgbClr val="FFFF00"/>
              </a:solidFill>
              <a:latin typeface="Casper Light SF" pitchFamily="2" charset="0"/>
            </a:endParaRPr>
          </a:p>
          <a:p>
            <a:pPr algn="ctr"/>
            <a:endParaRPr lang="en-US" b="1" dirty="0">
              <a:solidFill>
                <a:srgbClr val="FFFF00"/>
              </a:solidFill>
              <a:latin typeface="Casper Light SF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05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15152" y="0"/>
            <a:ext cx="10376848" cy="3477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Plan </a:t>
            </a:r>
            <a:r>
              <a:rPr lang="en-US" sz="4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your Time.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>
                <a:solidFill>
                  <a:srgbClr val="000000"/>
                </a:solidFill>
                <a:latin typeface="Comic Sans MS" panose="030F0702030302020204" pitchFamily="66" charset="0"/>
              </a:rPr>
              <a:t>Include a </a:t>
            </a:r>
            <a:r>
              <a:rPr lang="en-US" sz="4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Record of Tasks</a:t>
            </a:r>
            <a:r>
              <a:rPr lang="en-US" sz="4400" dirty="0">
                <a:solidFill>
                  <a:srgbClr val="000000"/>
                </a:solidFill>
                <a:latin typeface="Comic Sans MS" panose="030F0702030302020204" pitchFamily="66" charset="0"/>
              </a:rPr>
              <a:t> </a:t>
            </a:r>
            <a:r>
              <a:rPr lang="en-US" sz="4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as to how long you would take to complete each task. Also include a GANTT CHART showing the details of completion.</a:t>
            </a:r>
            <a:endParaRPr lang="en-GB" sz="4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8887575"/>
              </p:ext>
            </p:extLst>
          </p:nvPr>
        </p:nvGraphicFramePr>
        <p:xfrm>
          <a:off x="1" y="4302779"/>
          <a:ext cx="12091919" cy="2446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908"/>
                <a:gridCol w="2971686"/>
                <a:gridCol w="1313803"/>
                <a:gridCol w="1921428"/>
                <a:gridCol w="2706094"/>
              </a:tblGrid>
              <a:tr h="87258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Date Started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Task to complete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Time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Time taken to complete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Did I complete the task or not</a:t>
                      </a:r>
                      <a:endParaRPr lang="en-GB" sz="2000" dirty="0"/>
                    </a:p>
                  </a:txBody>
                  <a:tcPr/>
                </a:tc>
              </a:tr>
              <a:tr h="87258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05/11/2014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Started with Logical planning</a:t>
                      </a:r>
                      <a:endParaRPr lang="en-GB" sz="20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GB" sz="2000" b="1" dirty="0" smtClean="0"/>
                    </a:p>
                    <a:p>
                      <a:pPr algn="ctr"/>
                      <a:r>
                        <a:rPr lang="en-GB" sz="2000" b="1" dirty="0" smtClean="0"/>
                        <a:t>1 lesson (1 hour)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35 – 40 minutes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Yes</a:t>
                      </a:r>
                      <a:endParaRPr lang="en-GB" sz="2000" b="1" dirty="0"/>
                    </a:p>
                  </a:txBody>
                  <a:tcPr/>
                </a:tc>
              </a:tr>
              <a:tr h="493201">
                <a:tc>
                  <a:txBody>
                    <a:bodyPr/>
                    <a:lstStyle/>
                    <a:p>
                      <a:pPr algn="ctr"/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Included details and checked</a:t>
                      </a:r>
                      <a:endParaRPr lang="en-GB" sz="2000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15 minutes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Yes/To continue.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89496" y="3628717"/>
            <a:ext cx="7492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SAMPLE RECORD OF TASKS</a:t>
            </a:r>
            <a:endParaRPr lang="en-GB" sz="2800" dirty="0"/>
          </a:p>
        </p:txBody>
      </p:sp>
    </p:spTree>
    <p:controls>
      <p:control spid="4098" name="ShockwaveFlash2" r:id="rId2" imgW="1368388" imgH="3544883"/>
    </p:controls>
    <p:extLst>
      <p:ext uri="{BB962C8B-B14F-4D97-AF65-F5344CB8AC3E}">
        <p14:creationId xmlns:p14="http://schemas.microsoft.com/office/powerpoint/2010/main" xmlns="" val="132996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654688" y="1580444"/>
            <a:ext cx="87809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The create phase is, obviously when you make your product or solution.</a:t>
            </a:r>
            <a:r>
              <a:rPr lang="en-US" sz="3600" dirty="0"/>
              <a:t/>
            </a:r>
            <a:br>
              <a:rPr lang="en-US" sz="3600" dirty="0"/>
            </a:br>
            <a:endParaRPr lang="en-GB" sz="3600" dirty="0"/>
          </a:p>
        </p:txBody>
      </p:sp>
      <p:sp>
        <p:nvSpPr>
          <p:cNvPr id="3" name="Rectangle 2"/>
          <p:cNvSpPr/>
          <p:nvPr/>
        </p:nvSpPr>
        <p:spPr>
          <a:xfrm>
            <a:off x="2505695" y="2862322"/>
            <a:ext cx="9962866" cy="3170099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</a:rPr>
              <a:t>I. Demonstrates </a:t>
            </a:r>
            <a:r>
              <a:rPr lang="en-US" sz="4000" b="1" dirty="0">
                <a:solidFill>
                  <a:srgbClr val="FFFF00"/>
                </a:solidFill>
              </a:rPr>
              <a:t>excellent technical skills when making the solution.</a:t>
            </a:r>
          </a:p>
          <a:p>
            <a:r>
              <a:rPr lang="en-US" sz="4000" b="1" dirty="0">
                <a:solidFill>
                  <a:srgbClr val="FFFF00"/>
                </a:solidFill>
              </a:rPr>
              <a:t>iii. follows the plan to create the solution, which functions as intended </a:t>
            </a:r>
            <a:r>
              <a:rPr lang="en-US" sz="4000" b="1" dirty="0" smtClean="0">
                <a:solidFill>
                  <a:srgbClr val="FFFF00"/>
                </a:solidFill>
              </a:rPr>
              <a:t>and is </a:t>
            </a:r>
            <a:r>
              <a:rPr lang="en-US" sz="4000" b="1" dirty="0">
                <a:solidFill>
                  <a:srgbClr val="FFFF00"/>
                </a:solidFill>
              </a:rPr>
              <a:t>presented appropriately</a:t>
            </a:r>
            <a:endParaRPr lang="en-GB" sz="40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406400" y="6306623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FFFF00"/>
                </a:solidFill>
              </a:rPr>
              <a:t>GLOBAL CONTEXT: </a:t>
            </a:r>
            <a:r>
              <a:rPr lang="en-GB" sz="2800" b="1" dirty="0" smtClean="0">
                <a:solidFill>
                  <a:srgbClr val="FFFF00"/>
                </a:solidFill>
                <a:latin typeface="Candy Square BTN Striped" pitchFamily="34" charset="0"/>
              </a:rPr>
              <a:t>Scientific and technical Innovation</a:t>
            </a:r>
            <a:endParaRPr lang="en-US" sz="2800" b="1" dirty="0" smtClean="0">
              <a:solidFill>
                <a:srgbClr val="FFFF00"/>
              </a:solidFill>
              <a:latin typeface="Candy Square BTN Striped" pitchFamily="34" charset="0"/>
            </a:endParaRPr>
          </a:p>
          <a:p>
            <a:pPr algn="ctr"/>
            <a:endParaRPr lang="en-GB" sz="2800" b="1" dirty="0" smtClean="0">
              <a:solidFill>
                <a:srgbClr val="FFFF00"/>
              </a:solidFill>
            </a:endParaRPr>
          </a:p>
        </p:txBody>
      </p:sp>
    </p:spTree>
    <p:controls>
      <p:control spid="2050" name="ShockwaveFlash1" r:id="rId2" imgW="12192037" imgH="1536795"/>
    </p:controls>
    <p:extLst>
      <p:ext uri="{BB962C8B-B14F-4D97-AF65-F5344CB8AC3E}">
        <p14:creationId xmlns:p14="http://schemas.microsoft.com/office/powerpoint/2010/main" xmlns="" val="208637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44" y="101396"/>
            <a:ext cx="115950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6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Create something to the best of your ability.</a:t>
            </a:r>
            <a:endParaRPr lang="en-US" sz="6000" b="0" i="0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6160" y="2219235"/>
            <a:ext cx="8762956" cy="3046988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accent2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fully justifies changes made to the chosen design and plan when making</a:t>
            </a:r>
          </a:p>
          <a:p>
            <a:r>
              <a:rPr lang="en-US" sz="4800" dirty="0">
                <a:solidFill>
                  <a:schemeClr val="accent2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solution.</a:t>
            </a:r>
            <a:endParaRPr lang="en-GB" sz="4800" dirty="0">
              <a:solidFill>
                <a:schemeClr val="accent2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406400" y="6306623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FFFF00"/>
                </a:solidFill>
              </a:rPr>
              <a:t>GLOBAL CONTEXT: </a:t>
            </a:r>
            <a:r>
              <a:rPr lang="en-GB" sz="2800" b="1" dirty="0" smtClean="0">
                <a:solidFill>
                  <a:srgbClr val="FFFF00"/>
                </a:solidFill>
                <a:latin typeface="Candy Square BTN Striped" pitchFamily="34" charset="0"/>
              </a:rPr>
              <a:t>Scientific and technical Innovation</a:t>
            </a:r>
            <a:endParaRPr lang="en-US" sz="2800" b="1" dirty="0" smtClean="0">
              <a:solidFill>
                <a:srgbClr val="FFFF00"/>
              </a:solidFill>
              <a:latin typeface="Candy Square BTN Striped" pitchFamily="34" charset="0"/>
            </a:endParaRPr>
          </a:p>
          <a:p>
            <a:pPr algn="ctr"/>
            <a:endParaRPr lang="en-GB" sz="2800" b="1" dirty="0" smtClean="0">
              <a:solidFill>
                <a:srgbClr val="FFFF00"/>
              </a:solidFill>
            </a:endParaRPr>
          </a:p>
        </p:txBody>
      </p:sp>
    </p:spTree>
    <p:controls>
      <p:control spid="3074" name="ShockwaveFlash2" r:id="rId2" imgW="1368388" imgH="4594382"/>
    </p:controls>
    <p:extLst>
      <p:ext uri="{BB962C8B-B14F-4D97-AF65-F5344CB8AC3E}">
        <p14:creationId xmlns:p14="http://schemas.microsoft.com/office/powerpoint/2010/main" xmlns="" val="114085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18818" cy="658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127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1691</TotalTime>
  <Words>256</Words>
  <Application>Microsoft Office PowerPoint</Application>
  <PresentationFormat>Custom</PresentationFormat>
  <Paragraphs>44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Slice</vt:lpstr>
      <vt:lpstr>Slide 1</vt:lpstr>
      <vt:lpstr>Slide 2</vt:lpstr>
      <vt:lpstr>Slide 3</vt:lpstr>
      <vt:lpstr>Slide 4</vt:lpstr>
      <vt:lpstr>Slide 5</vt:lpstr>
      <vt:lpstr>Slide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MANOJ NICHOLAS</dc:creator>
  <cp:lastModifiedBy>mnicholas</cp:lastModifiedBy>
  <cp:revision>62</cp:revision>
  <dcterms:created xsi:type="dcterms:W3CDTF">2013-11-10T06:04:09Z</dcterms:created>
  <dcterms:modified xsi:type="dcterms:W3CDTF">2015-10-07T08:21:54Z</dcterms:modified>
</cp:coreProperties>
</file>